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9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27"/>
    <p:restoredTop sz="96341"/>
  </p:normalViewPr>
  <p:slideViewPr>
    <p:cSldViewPr snapToGrid="0" snapToObjects="1" showGuides="1">
      <p:cViewPr varScale="1">
        <p:scale>
          <a:sx n="100" d="100"/>
          <a:sy n="100" d="100"/>
        </p:scale>
        <p:origin x="168" y="696"/>
      </p:cViewPr>
      <p:guideLst>
        <p:guide orient="horz" pos="3770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B2AB76-61E4-B249-96D8-25022CD707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03841D7-6960-AD40-84FC-266AC8C2F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D22250-927F-774A-87DA-D8080F295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D86E31-0A12-5546-A37B-2A035BBD7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878A69-B4AE-C44E-91FB-693B8931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223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C417D4-05C5-6046-95D1-D9AEF214B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C1BA8A8-D939-3140-8970-75745E11D1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E97319-8458-3E42-8808-273488433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367F4D-F890-7542-A4A6-6B7C0B40A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7B3E5D-A2EA-7848-BB6F-4CA4A54DE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400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20F16C1-5E3C-F746-A14F-4C5D105408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757CEB3-8623-1543-9FE0-6645E4D499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5B670F-5D15-5644-AF0C-003D6F1F5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9F6AFC0-B206-5A47-BB7D-68B7167D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529AEA-B7FE-2044-8657-13CAA3263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574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0FAB5B-97EF-F344-94ED-3D3643E46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0848F7A-4CF8-7F4D-BBF2-C3B755691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D9D5FE-A736-624C-B0D7-8B1BF8FE2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57F06D-8A17-E242-BD3A-0F07569D2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9192C43-8A35-BE4E-9801-2E7C22476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0722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254D55-84AD-9A4B-A323-C1EF1543D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82B705E-E832-A342-8981-F8A917A37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9B97E-B309-FC47-BDFB-EFA8C0198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7A28C3-554D-1D4A-A24E-25EA933D0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925D28-D3DB-9B4A-B20C-BBBBD2E9F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531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EDF5C7-96D5-8746-882A-F5CE4DDB8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81D5B2-5D8D-FA4C-8AB7-72C3A754D2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95A874C-5BE1-B140-92A7-4938D0C31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56CA060-6EEE-9646-B3CC-0C3DD4D13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6AB5EE5-5246-DE47-887E-DC12C732F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D40AFAC-2C7E-314B-9D55-C37EB2F72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985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B000FA-1679-2B49-A0E0-E829531BE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5B8FDAD-A288-C048-A7CA-416C08AD8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66AA911-3196-9547-9B18-3F26636C9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2D00678-A395-EF4D-996C-1572FCF6FB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0129247-D6C0-9842-A91A-CAF0493592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0FC729F-E917-774B-AA15-00DB6919C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78620FF-92FE-F54C-AD03-36ACB864F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56CBB2B-8AD2-3D4A-B941-7D5BB489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354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506139-92DE-324B-A318-A9936C4AE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52AA5C2-3B98-1245-A944-3B97AAF23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44FAD7B-020E-2142-AA3A-7F78AC810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9C007C2-6AAF-FD49-8A89-EBD3B63D1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048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D046098-D795-8142-A084-91EBA4757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48F87FE-B095-F54B-9048-A1A77DD88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BB3E63C-01B2-D945-9F41-4F15D363B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841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9104BC-7C16-A443-B27E-96309E9AD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6FA924-749D-7A42-A3BB-73BD416A9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08C2543-805E-8B46-A513-6E2F284292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DAE0AB7-7BA6-FA4D-9552-496ACA798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23FEE0B-7441-8A4D-9BF8-70B75EEBC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1B22742-14B3-814C-81FF-D3AC7E9D0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111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8F0060-E83E-7949-BE0B-661E1CB90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6BBD403-EADA-6D4B-8DCD-197E84C478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F094FC0-7FD8-8D4A-AED8-6823BF44C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82B12B8-7C47-F841-88D0-2BEE32C75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D072F35-B615-EB48-A8EC-581356649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CA04DFC-76B2-F94A-854A-5F66150BF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98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E39F591-F9EE-104C-AFE7-18E3EE677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31A8893-F93D-834D-9C88-5BEAA8830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BD3207C-DC97-BF48-AE72-4C03380DDC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629CC-BF2C-BE41-B71B-1964368FE11B}" type="datetimeFigureOut">
              <a:rPr lang="it-IT" smtClean="0"/>
              <a:t>05/04/22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70E63CC-CFE5-9045-B743-1FE3E9F39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A949465-45C4-9147-82FA-4138C923D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9F406-FB45-854A-BA76-83E92904BE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64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">
            <a:extLst>
              <a:ext uri="{FF2B5EF4-FFF2-40B4-BE49-F238E27FC236}">
                <a16:creationId xmlns:a16="http://schemas.microsoft.com/office/drawing/2014/main" id="{41EC2925-163A-7C4B-AB93-C6FEA029BC04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" t="-1169" r="3980" b="-4139"/>
          <a:stretch/>
        </p:blipFill>
        <p:spPr bwMode="auto">
          <a:xfrm>
            <a:off x="1282701" y="1943100"/>
            <a:ext cx="6718300" cy="47910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CE471554-ACAF-8D49-9FC3-699EE9E35D95}"/>
              </a:ext>
            </a:extLst>
          </p:cNvPr>
          <p:cNvCxnSpPr/>
          <p:nvPr/>
        </p:nvCxnSpPr>
        <p:spPr>
          <a:xfrm flipH="1">
            <a:off x="6672862" y="4331454"/>
            <a:ext cx="28800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8A6E6840-A85C-054C-A261-AF00854AD5D4}"/>
              </a:ext>
            </a:extLst>
          </p:cNvPr>
          <p:cNvSpPr txBox="1"/>
          <p:nvPr/>
        </p:nvSpPr>
        <p:spPr>
          <a:xfrm>
            <a:off x="6914024" y="4170682"/>
            <a:ext cx="127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PTX3</a:t>
            </a:r>
            <a:r>
              <a:rPr lang="it-IT" sz="1600" dirty="0"/>
              <a:t> </a:t>
            </a:r>
            <a:r>
              <a:rPr lang="it-IT" sz="1600" i="1" dirty="0"/>
              <a:t>1-mer</a:t>
            </a:r>
          </a:p>
        </p:txBody>
      </p: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52769DAC-05EC-EC47-8EA4-048C75157A0E}"/>
              </a:ext>
            </a:extLst>
          </p:cNvPr>
          <p:cNvCxnSpPr/>
          <p:nvPr/>
        </p:nvCxnSpPr>
        <p:spPr>
          <a:xfrm flipH="1">
            <a:off x="6674539" y="3278061"/>
            <a:ext cx="28800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EC1330DB-13DF-4E42-8A06-EBA024B69CA7}"/>
              </a:ext>
            </a:extLst>
          </p:cNvPr>
          <p:cNvSpPr txBox="1"/>
          <p:nvPr/>
        </p:nvSpPr>
        <p:spPr>
          <a:xfrm>
            <a:off x="6915701" y="3117289"/>
            <a:ext cx="127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PTX3</a:t>
            </a:r>
            <a:r>
              <a:rPr lang="it-IT" sz="1600" dirty="0"/>
              <a:t> </a:t>
            </a:r>
            <a:r>
              <a:rPr lang="it-IT" sz="1600" i="1" dirty="0"/>
              <a:t>2-mer</a:t>
            </a:r>
          </a:p>
        </p:txBody>
      </p:sp>
      <p:sp>
        <p:nvSpPr>
          <p:cNvPr id="64" name="TextBox 28">
            <a:extLst>
              <a:ext uri="{FF2B5EF4-FFF2-40B4-BE49-F238E27FC236}">
                <a16:creationId xmlns:a16="http://schemas.microsoft.com/office/drawing/2014/main" id="{B4E72BC7-6B54-E743-8135-ADA4B69DF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0145" y="6048921"/>
            <a:ext cx="12119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000" i="1" dirty="0"/>
              <a:t>+ DTT</a:t>
            </a:r>
          </a:p>
        </p:txBody>
      </p:sp>
      <p:cxnSp>
        <p:nvCxnSpPr>
          <p:cNvPr id="6" name="Straight Connector 3">
            <a:extLst>
              <a:ext uri="{FF2B5EF4-FFF2-40B4-BE49-F238E27FC236}">
                <a16:creationId xmlns:a16="http://schemas.microsoft.com/office/drawing/2014/main" id="{1FC6E681-9EC4-4F41-AC50-6A5F29C2A3F4}"/>
              </a:ext>
            </a:extLst>
          </p:cNvPr>
          <p:cNvCxnSpPr/>
          <p:nvPr/>
        </p:nvCxnSpPr>
        <p:spPr bwMode="auto">
          <a:xfrm>
            <a:off x="1805272" y="52902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580D65F9-496C-3A46-A51D-E606BD8A3A88}"/>
              </a:ext>
            </a:extLst>
          </p:cNvPr>
          <p:cNvCxnSpPr/>
          <p:nvPr/>
        </p:nvCxnSpPr>
        <p:spPr bwMode="auto">
          <a:xfrm>
            <a:off x="1805272" y="45282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9">
            <a:extLst>
              <a:ext uri="{FF2B5EF4-FFF2-40B4-BE49-F238E27FC236}">
                <a16:creationId xmlns:a16="http://schemas.microsoft.com/office/drawing/2014/main" id="{4CF42A70-07F9-C349-8734-2C3D4F085C34}"/>
              </a:ext>
            </a:extLst>
          </p:cNvPr>
          <p:cNvCxnSpPr/>
          <p:nvPr/>
        </p:nvCxnSpPr>
        <p:spPr bwMode="auto">
          <a:xfrm>
            <a:off x="1805272" y="41472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0">
            <a:extLst>
              <a:ext uri="{FF2B5EF4-FFF2-40B4-BE49-F238E27FC236}">
                <a16:creationId xmlns:a16="http://schemas.microsoft.com/office/drawing/2014/main" id="{6E72758F-4DE7-234E-9C58-117F22EE65AB}"/>
              </a:ext>
            </a:extLst>
          </p:cNvPr>
          <p:cNvCxnSpPr/>
          <p:nvPr/>
        </p:nvCxnSpPr>
        <p:spPr bwMode="auto">
          <a:xfrm>
            <a:off x="1805272" y="37662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1">
            <a:extLst>
              <a:ext uri="{FF2B5EF4-FFF2-40B4-BE49-F238E27FC236}">
                <a16:creationId xmlns:a16="http://schemas.microsoft.com/office/drawing/2014/main" id="{60998207-1A62-B245-B144-B18CAB7C572F}"/>
              </a:ext>
            </a:extLst>
          </p:cNvPr>
          <p:cNvCxnSpPr/>
          <p:nvPr/>
        </p:nvCxnSpPr>
        <p:spPr bwMode="auto">
          <a:xfrm>
            <a:off x="1805272" y="33852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46C662EA-142D-7E4F-A214-6CC7A0712557}"/>
              </a:ext>
            </a:extLst>
          </p:cNvPr>
          <p:cNvCxnSpPr/>
          <p:nvPr/>
        </p:nvCxnSpPr>
        <p:spPr bwMode="auto">
          <a:xfrm>
            <a:off x="1805272" y="32328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3">
            <a:extLst>
              <a:ext uri="{FF2B5EF4-FFF2-40B4-BE49-F238E27FC236}">
                <a16:creationId xmlns:a16="http://schemas.microsoft.com/office/drawing/2014/main" id="{DC8590BC-A4F2-D84C-BA4B-945811AA58BD}"/>
              </a:ext>
            </a:extLst>
          </p:cNvPr>
          <p:cNvCxnSpPr/>
          <p:nvPr/>
        </p:nvCxnSpPr>
        <p:spPr bwMode="auto">
          <a:xfrm>
            <a:off x="1805272" y="30042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4">
            <a:extLst>
              <a:ext uri="{FF2B5EF4-FFF2-40B4-BE49-F238E27FC236}">
                <a16:creationId xmlns:a16="http://schemas.microsoft.com/office/drawing/2014/main" id="{2EE1618E-B0A9-3B45-9135-C21AB187A369}"/>
              </a:ext>
            </a:extLst>
          </p:cNvPr>
          <p:cNvCxnSpPr/>
          <p:nvPr/>
        </p:nvCxnSpPr>
        <p:spPr bwMode="auto">
          <a:xfrm>
            <a:off x="1805272" y="26994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5">
            <a:extLst>
              <a:ext uri="{FF2B5EF4-FFF2-40B4-BE49-F238E27FC236}">
                <a16:creationId xmlns:a16="http://schemas.microsoft.com/office/drawing/2014/main" id="{0AE4F4FF-59FE-E443-9E4A-1C80066D84C8}"/>
              </a:ext>
            </a:extLst>
          </p:cNvPr>
          <p:cNvCxnSpPr/>
          <p:nvPr/>
        </p:nvCxnSpPr>
        <p:spPr bwMode="auto">
          <a:xfrm>
            <a:off x="1805272" y="58236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6">
            <a:extLst>
              <a:ext uri="{FF2B5EF4-FFF2-40B4-BE49-F238E27FC236}">
                <a16:creationId xmlns:a16="http://schemas.microsoft.com/office/drawing/2014/main" id="{DEBCEDCB-493A-464A-8C22-7F3075365B37}"/>
              </a:ext>
            </a:extLst>
          </p:cNvPr>
          <p:cNvCxnSpPr/>
          <p:nvPr/>
        </p:nvCxnSpPr>
        <p:spPr bwMode="auto">
          <a:xfrm>
            <a:off x="1805272" y="6357052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">
            <a:extLst>
              <a:ext uri="{FF2B5EF4-FFF2-40B4-BE49-F238E27FC236}">
                <a16:creationId xmlns:a16="http://schemas.microsoft.com/office/drawing/2014/main" id="{FF4EEF58-6B1B-BB42-8FC0-7752166FC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2513333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 dirty="0"/>
              <a:t>210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AC8BE6E5-2C1D-364C-80CD-B2C0B6525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2818129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160</a:t>
            </a:r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39B7066B-2D69-AC45-A4C7-375525CB0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3046726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110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4BB1692C-93BE-2F4E-90D1-9D25DEC52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3275323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80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9EA95B3C-A587-6D4B-BB2B-C7AD3DDEA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3580120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60</a:t>
            </a:r>
          </a:p>
        </p:txBody>
      </p:sp>
      <p:sp>
        <p:nvSpPr>
          <p:cNvPr id="21" name="TextBox 22">
            <a:extLst>
              <a:ext uri="{FF2B5EF4-FFF2-40B4-BE49-F238E27FC236}">
                <a16:creationId xmlns:a16="http://schemas.microsoft.com/office/drawing/2014/main" id="{3BAD5BF0-E665-7849-A30A-423B8D3D0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3961115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50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F62D6ABA-C7F6-4B41-BC37-E66C303C8F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4375864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40</a:t>
            </a:r>
          </a:p>
        </p:txBody>
      </p:sp>
      <p:sp>
        <p:nvSpPr>
          <p:cNvPr id="23" name="TextBox 24">
            <a:extLst>
              <a:ext uri="{FF2B5EF4-FFF2-40B4-BE49-F238E27FC236}">
                <a16:creationId xmlns:a16="http://schemas.microsoft.com/office/drawing/2014/main" id="{9A912E6C-B918-234F-8AD2-5F1B5245F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5104101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30</a:t>
            </a:r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D0AAB29B-F8DE-0A41-9115-ACCB5DD87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5637494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20</a:t>
            </a:r>
          </a:p>
        </p:txBody>
      </p:sp>
      <p:sp>
        <p:nvSpPr>
          <p:cNvPr id="25" name="TextBox 26">
            <a:extLst>
              <a:ext uri="{FF2B5EF4-FFF2-40B4-BE49-F238E27FC236}">
                <a16:creationId xmlns:a16="http://schemas.microsoft.com/office/drawing/2014/main" id="{B2CD6868-682E-DC4D-8BD1-E9B7567C0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272" y="6170888"/>
            <a:ext cx="685800" cy="3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15</a:t>
            </a:r>
          </a:p>
        </p:txBody>
      </p:sp>
      <p:sp>
        <p:nvSpPr>
          <p:cNvPr id="26" name="TextBox 28">
            <a:extLst>
              <a:ext uri="{FF2B5EF4-FFF2-40B4-BE49-F238E27FC236}">
                <a16:creationId xmlns:a16="http://schemas.microsoft.com/office/drawing/2014/main" id="{C8D4807A-700A-CD4D-9CDD-AD0D1B63F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719" y="1915081"/>
            <a:ext cx="967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2800" b="1" i="1" dirty="0" err="1"/>
              <a:t>kDa</a:t>
            </a:r>
            <a:endParaRPr lang="it-IT" altLang="it-IT" sz="2800" b="1" i="1" dirty="0"/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F9C724C0-8148-6F42-A2DC-0E54DFD90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1741" y="807193"/>
            <a:ext cx="96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000" dirty="0"/>
              <a:t>A48</a:t>
            </a:r>
          </a:p>
        </p:txBody>
      </p:sp>
      <p:sp>
        <p:nvSpPr>
          <p:cNvPr id="67" name="TextBox 28">
            <a:extLst>
              <a:ext uri="{FF2B5EF4-FFF2-40B4-BE49-F238E27FC236}">
                <a16:creationId xmlns:a16="http://schemas.microsoft.com/office/drawing/2014/main" id="{0D46901A-6E2B-E24D-AF9A-FF1FCE7E6EF0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3238341" y="1488359"/>
            <a:ext cx="967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/>
              <a:t>CM</a:t>
            </a:r>
          </a:p>
        </p:txBody>
      </p:sp>
      <p:sp>
        <p:nvSpPr>
          <p:cNvPr id="68" name="TextBox 28">
            <a:extLst>
              <a:ext uri="{FF2B5EF4-FFF2-40B4-BE49-F238E27FC236}">
                <a16:creationId xmlns:a16="http://schemas.microsoft.com/office/drawing/2014/main" id="{59748C0A-6E42-8F46-9292-EB17924F9F3F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3681602" y="1415172"/>
            <a:ext cx="11949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/>
              <a:t>CM (5x)</a:t>
            </a:r>
          </a:p>
        </p:txBody>
      </p:sp>
      <p:sp>
        <p:nvSpPr>
          <p:cNvPr id="69" name="TextBox 28">
            <a:extLst>
              <a:ext uri="{FF2B5EF4-FFF2-40B4-BE49-F238E27FC236}">
                <a16:creationId xmlns:a16="http://schemas.microsoft.com/office/drawing/2014/main" id="{3162423C-EC0D-A945-A9A8-536CE7F5F4CA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4151502" y="1389772"/>
            <a:ext cx="11949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 err="1"/>
              <a:t>Eluate</a:t>
            </a:r>
            <a:endParaRPr lang="it-IT" altLang="it-IT" sz="1400" dirty="0"/>
          </a:p>
        </p:txBody>
      </p:sp>
      <p:sp>
        <p:nvSpPr>
          <p:cNvPr id="3" name="Parentesi graffa chiusa 2">
            <a:extLst>
              <a:ext uri="{FF2B5EF4-FFF2-40B4-BE49-F238E27FC236}">
                <a16:creationId xmlns:a16="http://schemas.microsoft.com/office/drawing/2014/main" id="{8DF4DE67-EA98-004A-B6C3-F4F39CE4C727}"/>
              </a:ext>
            </a:extLst>
          </p:cNvPr>
          <p:cNvSpPr/>
          <p:nvPr/>
        </p:nvSpPr>
        <p:spPr>
          <a:xfrm rot="16200000">
            <a:off x="4155281" y="434181"/>
            <a:ext cx="190500" cy="1735137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TextBox 28">
            <a:extLst>
              <a:ext uri="{FF2B5EF4-FFF2-40B4-BE49-F238E27FC236}">
                <a16:creationId xmlns:a16="http://schemas.microsoft.com/office/drawing/2014/main" id="{2AE522CA-25CF-B943-9493-48CE52808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9441" y="807193"/>
            <a:ext cx="967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000" dirty="0"/>
              <a:t>D48</a:t>
            </a:r>
          </a:p>
        </p:txBody>
      </p:sp>
      <p:sp>
        <p:nvSpPr>
          <p:cNvPr id="74" name="Parentesi graffa chiusa 73">
            <a:extLst>
              <a:ext uri="{FF2B5EF4-FFF2-40B4-BE49-F238E27FC236}">
                <a16:creationId xmlns:a16="http://schemas.microsoft.com/office/drawing/2014/main" id="{36268017-5893-5F4D-9975-7BDC2862C02E}"/>
              </a:ext>
            </a:extLst>
          </p:cNvPr>
          <p:cNvSpPr/>
          <p:nvPr/>
        </p:nvSpPr>
        <p:spPr>
          <a:xfrm rot="16200000">
            <a:off x="6072981" y="434181"/>
            <a:ext cx="190500" cy="1735137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5" name="TextBox 28">
            <a:extLst>
              <a:ext uri="{FF2B5EF4-FFF2-40B4-BE49-F238E27FC236}">
                <a16:creationId xmlns:a16="http://schemas.microsoft.com/office/drawing/2014/main" id="{8423813A-0B6F-8743-831D-5A7E2F6A7039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5130641" y="1488359"/>
            <a:ext cx="9672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/>
              <a:t>CM</a:t>
            </a:r>
          </a:p>
        </p:txBody>
      </p:sp>
      <p:sp>
        <p:nvSpPr>
          <p:cNvPr id="76" name="TextBox 28">
            <a:extLst>
              <a:ext uri="{FF2B5EF4-FFF2-40B4-BE49-F238E27FC236}">
                <a16:creationId xmlns:a16="http://schemas.microsoft.com/office/drawing/2014/main" id="{92CF624E-0030-0042-B36E-58CE28230FE8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5573902" y="1415172"/>
            <a:ext cx="11949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/>
              <a:t>CM (5x)</a:t>
            </a:r>
          </a:p>
        </p:txBody>
      </p:sp>
      <p:sp>
        <p:nvSpPr>
          <p:cNvPr id="77" name="TextBox 28">
            <a:extLst>
              <a:ext uri="{FF2B5EF4-FFF2-40B4-BE49-F238E27FC236}">
                <a16:creationId xmlns:a16="http://schemas.microsoft.com/office/drawing/2014/main" id="{560D3D8E-A81B-C34D-8D33-9E3887D82445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6043802" y="1389772"/>
            <a:ext cx="11949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 err="1"/>
              <a:t>Eluate</a:t>
            </a:r>
            <a:endParaRPr lang="it-IT" altLang="it-IT" sz="1400" dirty="0"/>
          </a:p>
        </p:txBody>
      </p:sp>
      <p:sp>
        <p:nvSpPr>
          <p:cNvPr id="78" name="TextBox 28">
            <a:extLst>
              <a:ext uri="{FF2B5EF4-FFF2-40B4-BE49-F238E27FC236}">
                <a16:creationId xmlns:a16="http://schemas.microsoft.com/office/drawing/2014/main" id="{12654252-50EA-2747-A6CE-8CE5D63E1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800" y="1772393"/>
            <a:ext cx="3327400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it-IT" altLang="it-IT" sz="2000" dirty="0" err="1"/>
              <a:t>Key</a:t>
            </a:r>
            <a:endParaRPr lang="it-IT" altLang="it-IT" sz="2000" dirty="0"/>
          </a:p>
          <a:p>
            <a:pPr algn="just" eaLnBrk="1" hangingPunct="1"/>
            <a:endParaRPr lang="it-IT" altLang="it-IT" sz="2000" dirty="0"/>
          </a:p>
          <a:p>
            <a:pPr algn="just" eaLnBrk="1" hangingPunct="1"/>
            <a:r>
              <a:rPr lang="it-IT" altLang="it-IT" sz="1400" dirty="0"/>
              <a:t>CM (1x): </a:t>
            </a:r>
            <a:r>
              <a:rPr lang="it-IT" altLang="it-IT" sz="1400" dirty="0" err="1"/>
              <a:t>conditioned</a:t>
            </a:r>
            <a:r>
              <a:rPr lang="it-IT" altLang="it-IT" sz="1400" dirty="0"/>
              <a:t> medium from </a:t>
            </a:r>
            <a:r>
              <a:rPr lang="it-IT" altLang="it-IT" sz="1400" dirty="0" err="1"/>
              <a:t>cultures</a:t>
            </a:r>
            <a:r>
              <a:rPr lang="it-IT" altLang="it-IT" sz="1400" dirty="0"/>
              <a:t> of HEK293 </a:t>
            </a:r>
            <a:r>
              <a:rPr lang="it-IT" altLang="it-IT" sz="1400" dirty="0" err="1"/>
              <a:t>cells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expressing</a:t>
            </a:r>
            <a:r>
              <a:rPr lang="it-IT" altLang="it-IT" sz="1400" dirty="0"/>
              <a:t> </a:t>
            </a:r>
            <a:r>
              <a:rPr lang="it-IT" altLang="it-IT" sz="1400" dirty="0" err="1"/>
              <a:t>either</a:t>
            </a:r>
            <a:r>
              <a:rPr lang="it-IT" altLang="it-IT" sz="1400" dirty="0"/>
              <a:t> A48 or D48 </a:t>
            </a:r>
            <a:r>
              <a:rPr lang="it-IT" altLang="it-IT" sz="1400" dirty="0" err="1"/>
              <a:t>recombinant</a:t>
            </a:r>
            <a:r>
              <a:rPr lang="it-IT" altLang="it-IT" sz="1400" dirty="0"/>
              <a:t> human PTX3 </a:t>
            </a:r>
            <a:r>
              <a:rPr lang="it-IT" altLang="it-IT" sz="1400" dirty="0" err="1"/>
              <a:t>proteins</a:t>
            </a:r>
            <a:endParaRPr lang="it-IT" altLang="it-IT" sz="1400" dirty="0"/>
          </a:p>
          <a:p>
            <a:pPr algn="just" eaLnBrk="1" hangingPunct="1"/>
            <a:endParaRPr lang="it-IT" altLang="it-IT" sz="1400" dirty="0"/>
          </a:p>
          <a:p>
            <a:pPr algn="just" eaLnBrk="1" hangingPunct="1"/>
            <a:r>
              <a:rPr lang="it-IT" altLang="it-IT" sz="1400" dirty="0"/>
              <a:t>CM (5x): CM </a:t>
            </a:r>
            <a:r>
              <a:rPr lang="it-IT" altLang="it-IT" sz="1400" dirty="0" err="1"/>
              <a:t>was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concentrated</a:t>
            </a:r>
            <a:r>
              <a:rPr lang="it-IT" altLang="it-IT" sz="1400" dirty="0"/>
              <a:t> (5x) on </a:t>
            </a:r>
            <a:r>
              <a:rPr lang="it-IT" altLang="it-IT" sz="1400" dirty="0" err="1"/>
              <a:t>VivaSpin</a:t>
            </a:r>
            <a:r>
              <a:rPr lang="it-IT" altLang="it-IT" sz="1400" dirty="0"/>
              <a:t> </a:t>
            </a:r>
            <a:r>
              <a:rPr lang="it-IT" altLang="it-IT" sz="1400" dirty="0" err="1"/>
              <a:t>concentrators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prior</a:t>
            </a:r>
            <a:r>
              <a:rPr lang="it-IT" altLang="it-IT" sz="1400" dirty="0"/>
              <a:t> to </a:t>
            </a:r>
            <a:r>
              <a:rPr lang="it-IT" altLang="it-IT" sz="1400" dirty="0" err="1"/>
              <a:t>loading</a:t>
            </a:r>
            <a:r>
              <a:rPr lang="it-IT" altLang="it-IT" sz="1400" dirty="0"/>
              <a:t> </a:t>
            </a:r>
            <a:r>
              <a:rPr lang="it-IT" altLang="it-IT" sz="1400" dirty="0" err="1"/>
              <a:t>onto</a:t>
            </a:r>
            <a:r>
              <a:rPr lang="it-IT" altLang="it-IT" sz="1400" dirty="0"/>
              <a:t> an </a:t>
            </a:r>
            <a:r>
              <a:rPr lang="it-IT" altLang="it-IT" sz="1400" dirty="0" err="1"/>
              <a:t>immunoaffinity</a:t>
            </a:r>
            <a:r>
              <a:rPr lang="it-IT" altLang="it-IT" sz="1400" dirty="0"/>
              <a:t> </a:t>
            </a:r>
            <a:r>
              <a:rPr lang="it-IT" altLang="it-IT" sz="1400" dirty="0" err="1"/>
              <a:t>column</a:t>
            </a:r>
            <a:r>
              <a:rPr lang="it-IT" altLang="it-IT" sz="1400" dirty="0"/>
              <a:t> </a:t>
            </a:r>
            <a:r>
              <a:rPr lang="it-IT" altLang="it-IT" sz="1400" dirty="0" err="1"/>
              <a:t>that</a:t>
            </a:r>
            <a:r>
              <a:rPr lang="it-IT" altLang="it-IT" sz="1400" dirty="0"/>
              <a:t> </a:t>
            </a:r>
            <a:r>
              <a:rPr lang="it-IT" altLang="it-IT" sz="1400" dirty="0" err="1"/>
              <a:t>specifically</a:t>
            </a:r>
            <a:r>
              <a:rPr lang="it-IT" altLang="it-IT" sz="1400" dirty="0"/>
              <a:t> </a:t>
            </a:r>
            <a:r>
              <a:rPr lang="it-IT" altLang="it-IT" sz="1400" dirty="0" err="1"/>
              <a:t>captured</a:t>
            </a:r>
            <a:r>
              <a:rPr lang="it-IT" altLang="it-IT" sz="1400" dirty="0"/>
              <a:t> the PTX3 </a:t>
            </a:r>
            <a:r>
              <a:rPr lang="it-IT" altLang="it-IT" sz="1400" dirty="0" err="1"/>
              <a:t>proteins</a:t>
            </a:r>
            <a:r>
              <a:rPr lang="it-IT" altLang="it-IT" sz="1400" dirty="0"/>
              <a:t> (</a:t>
            </a:r>
            <a:r>
              <a:rPr lang="it-IT" altLang="it-IT" sz="1400" dirty="0" err="1"/>
              <a:t>see</a:t>
            </a:r>
            <a:r>
              <a:rPr lang="it-IT" altLang="it-IT" sz="1400" dirty="0"/>
              <a:t> </a:t>
            </a:r>
            <a:r>
              <a:rPr lang="it-IT" altLang="it-IT" sz="1400" dirty="0" err="1"/>
              <a:t>Cunha</a:t>
            </a:r>
            <a:r>
              <a:rPr lang="it-IT" altLang="it-IT" sz="1400" dirty="0"/>
              <a:t> et al. </a:t>
            </a:r>
            <a:r>
              <a:rPr lang="it-IT" altLang="it-IT" sz="1400" dirty="0" err="1"/>
              <a:t>N</a:t>
            </a:r>
            <a:r>
              <a:rPr lang="it-IT" altLang="it-IT" sz="1400" dirty="0"/>
              <a:t> </a:t>
            </a:r>
            <a:r>
              <a:rPr lang="it-IT" altLang="it-IT" sz="1400" dirty="0" err="1"/>
              <a:t>Engl</a:t>
            </a:r>
            <a:r>
              <a:rPr lang="it-IT" altLang="it-IT" sz="1400" dirty="0"/>
              <a:t> </a:t>
            </a:r>
            <a:r>
              <a:rPr lang="it-IT" altLang="it-IT" sz="1400" dirty="0" err="1"/>
              <a:t>J</a:t>
            </a:r>
            <a:r>
              <a:rPr lang="it-IT" altLang="it-IT" sz="1400" dirty="0"/>
              <a:t> </a:t>
            </a:r>
            <a:r>
              <a:rPr lang="it-IT" altLang="it-IT" sz="1400" dirty="0" err="1"/>
              <a:t>Med</a:t>
            </a:r>
            <a:r>
              <a:rPr lang="it-IT" altLang="it-IT" sz="1400" dirty="0"/>
              <a:t>. 2014)</a:t>
            </a:r>
          </a:p>
          <a:p>
            <a:pPr algn="just" eaLnBrk="1" hangingPunct="1"/>
            <a:endParaRPr lang="it-IT" altLang="it-IT" sz="1400" dirty="0"/>
          </a:p>
          <a:p>
            <a:pPr algn="just" eaLnBrk="1" hangingPunct="1"/>
            <a:r>
              <a:rPr lang="it-IT" altLang="it-IT" sz="1400" dirty="0" err="1"/>
              <a:t>Eluate</a:t>
            </a:r>
            <a:r>
              <a:rPr lang="it-IT" altLang="it-IT" sz="1400" dirty="0"/>
              <a:t>: A48 and D48 </a:t>
            </a:r>
            <a:r>
              <a:rPr lang="it-IT" altLang="it-IT" sz="1400" dirty="0" err="1"/>
              <a:t>recombinant</a:t>
            </a:r>
            <a:r>
              <a:rPr lang="it-IT" altLang="it-IT" sz="1400" dirty="0"/>
              <a:t> PTX3 </a:t>
            </a:r>
            <a:r>
              <a:rPr lang="it-IT" altLang="it-IT" sz="1400" dirty="0" err="1"/>
              <a:t>proteins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were</a:t>
            </a:r>
            <a:r>
              <a:rPr lang="it-IT" altLang="it-IT" sz="1400" dirty="0"/>
              <a:t> </a:t>
            </a:r>
            <a:r>
              <a:rPr lang="it-IT" altLang="it-IT" sz="1400" dirty="0" err="1"/>
              <a:t>eluted</a:t>
            </a:r>
            <a:r>
              <a:rPr lang="it-IT" altLang="it-IT" sz="1400" dirty="0"/>
              <a:t> from the </a:t>
            </a:r>
            <a:r>
              <a:rPr lang="it-IT" altLang="it-IT" sz="1400" dirty="0" err="1"/>
              <a:t>immunoaffinity</a:t>
            </a:r>
            <a:r>
              <a:rPr lang="it-IT" altLang="it-IT" sz="1400" dirty="0"/>
              <a:t> </a:t>
            </a:r>
            <a:r>
              <a:rPr lang="it-IT" altLang="it-IT" sz="1400" dirty="0" err="1"/>
              <a:t>column</a:t>
            </a:r>
            <a:r>
              <a:rPr lang="it-IT" altLang="it-IT" sz="1400" dirty="0"/>
              <a:t> with 100 </a:t>
            </a:r>
            <a:r>
              <a:rPr lang="it-IT" altLang="it-IT" sz="1400" dirty="0" err="1"/>
              <a:t>mM</a:t>
            </a:r>
            <a:r>
              <a:rPr lang="it-IT" altLang="it-IT" sz="1400" dirty="0"/>
              <a:t> </a:t>
            </a:r>
            <a:r>
              <a:rPr lang="it-IT" altLang="it-IT" sz="1400" dirty="0" err="1"/>
              <a:t>Glycine</a:t>
            </a:r>
            <a:r>
              <a:rPr lang="it-IT" altLang="it-IT" sz="1400" dirty="0"/>
              <a:t>, </a:t>
            </a:r>
            <a:r>
              <a:rPr lang="it-IT" altLang="it-IT" sz="1400" dirty="0" err="1"/>
              <a:t>pH</a:t>
            </a:r>
            <a:r>
              <a:rPr lang="it-IT" altLang="it-IT" sz="1400" dirty="0"/>
              <a:t> 2.70, and the </a:t>
            </a:r>
            <a:r>
              <a:rPr lang="it-IT" altLang="it-IT" sz="1400" dirty="0" err="1"/>
              <a:t>pH</a:t>
            </a:r>
            <a:r>
              <a:rPr lang="it-IT" altLang="it-IT" sz="1400" dirty="0"/>
              <a:t> of the </a:t>
            </a:r>
            <a:r>
              <a:rPr lang="it-IT" altLang="it-IT" sz="1400" dirty="0" err="1"/>
              <a:t>resulting</a:t>
            </a:r>
            <a:r>
              <a:rPr lang="it-IT" altLang="it-IT" sz="1400" dirty="0"/>
              <a:t> </a:t>
            </a:r>
            <a:r>
              <a:rPr lang="it-IT" altLang="it-IT" sz="1400" dirty="0" err="1"/>
              <a:t>protein</a:t>
            </a:r>
            <a:r>
              <a:rPr lang="it-IT" altLang="it-IT" sz="1400" dirty="0"/>
              <a:t> </a:t>
            </a:r>
            <a:r>
              <a:rPr lang="it-IT" altLang="it-IT" sz="1400" dirty="0" err="1"/>
              <a:t>solutions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was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adjusted</a:t>
            </a:r>
            <a:r>
              <a:rPr lang="it-IT" altLang="it-IT" sz="1400" dirty="0"/>
              <a:t> by </a:t>
            </a:r>
            <a:r>
              <a:rPr lang="it-IT" altLang="it-IT" sz="1400" dirty="0" err="1"/>
              <a:t>addition</a:t>
            </a:r>
            <a:r>
              <a:rPr lang="it-IT" altLang="it-IT" sz="1400" dirty="0"/>
              <a:t> of 1M Tris-</a:t>
            </a:r>
            <a:r>
              <a:rPr lang="it-IT" altLang="it-IT" sz="1400" dirty="0" err="1"/>
              <a:t>HCl</a:t>
            </a:r>
            <a:r>
              <a:rPr lang="it-IT" altLang="it-IT" sz="1400" dirty="0"/>
              <a:t>. </a:t>
            </a:r>
          </a:p>
        </p:txBody>
      </p:sp>
      <p:sp>
        <p:nvSpPr>
          <p:cNvPr id="79" name="TextBox 28">
            <a:extLst>
              <a:ext uri="{FF2B5EF4-FFF2-40B4-BE49-F238E27FC236}">
                <a16:creationId xmlns:a16="http://schemas.microsoft.com/office/drawing/2014/main" id="{FFBBFE75-44E5-8D4E-80C0-2748B1909EFE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2208361" y="1380166"/>
            <a:ext cx="13038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/>
              <a:t>MW </a:t>
            </a:r>
            <a:r>
              <a:rPr lang="it-IT" altLang="it-IT" sz="1400" dirty="0" err="1"/>
              <a:t>markers</a:t>
            </a:r>
            <a:endParaRPr lang="it-IT" altLang="it-IT" sz="1400" dirty="0"/>
          </a:p>
        </p:txBody>
      </p:sp>
      <p:sp>
        <p:nvSpPr>
          <p:cNvPr id="80" name="TextBox 28">
            <a:extLst>
              <a:ext uri="{FF2B5EF4-FFF2-40B4-BE49-F238E27FC236}">
                <a16:creationId xmlns:a16="http://schemas.microsoft.com/office/drawing/2014/main" id="{F8EE5CCF-D635-B548-BCCC-CA6FA8799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3500"/>
            <a:ext cx="9448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000" dirty="0"/>
              <a:t>SDS-PAGE </a:t>
            </a:r>
            <a:r>
              <a:rPr lang="it-IT" altLang="it-IT" sz="2000" dirty="0" err="1"/>
              <a:t>analysis</a:t>
            </a:r>
            <a:r>
              <a:rPr lang="it-IT" altLang="it-IT" sz="2000" dirty="0"/>
              <a:t> of the A48 and D48 PTX3 </a:t>
            </a:r>
            <a:r>
              <a:rPr lang="it-IT" altLang="it-IT" sz="2000" dirty="0" err="1"/>
              <a:t>proteins</a:t>
            </a:r>
            <a:r>
              <a:rPr lang="it-IT" altLang="it-IT" sz="2000" dirty="0"/>
              <a:t> in </a:t>
            </a:r>
            <a:r>
              <a:rPr lang="it-IT" altLang="it-IT" sz="2000" dirty="0" err="1"/>
              <a:t>reducing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conditions</a:t>
            </a:r>
            <a:endParaRPr lang="it-IT" altLang="it-IT" sz="2000" dirty="0"/>
          </a:p>
        </p:txBody>
      </p:sp>
    </p:spTree>
    <p:extLst>
      <p:ext uri="{BB962C8B-B14F-4D97-AF65-F5344CB8AC3E}">
        <p14:creationId xmlns:p14="http://schemas.microsoft.com/office/powerpoint/2010/main" val="409883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2">
            <a:extLst>
              <a:ext uri="{FF2B5EF4-FFF2-40B4-BE49-F238E27FC236}">
                <a16:creationId xmlns:a16="http://schemas.microsoft.com/office/drawing/2014/main" id="{0A8359C1-F8CC-4945-B02F-B3E2CA1815E9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48" t="-2090" r="5274" b="-826"/>
          <a:stretch/>
        </p:blipFill>
        <p:spPr bwMode="auto">
          <a:xfrm flipH="1">
            <a:off x="564506" y="1194513"/>
            <a:ext cx="7243277" cy="560969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28">
            <a:extLst>
              <a:ext uri="{FF2B5EF4-FFF2-40B4-BE49-F238E27FC236}">
                <a16:creationId xmlns:a16="http://schemas.microsoft.com/office/drawing/2014/main" id="{35A47C31-E4D5-0449-B6B2-0EE5FB7D1785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3453043" y="889687"/>
            <a:ext cx="967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1600" dirty="0"/>
              <a:t>D48</a:t>
            </a:r>
          </a:p>
        </p:txBody>
      </p:sp>
      <p:sp>
        <p:nvSpPr>
          <p:cNvPr id="53" name="TextBox 28">
            <a:extLst>
              <a:ext uri="{FF2B5EF4-FFF2-40B4-BE49-F238E27FC236}">
                <a16:creationId xmlns:a16="http://schemas.microsoft.com/office/drawing/2014/main" id="{67EF1858-DA0B-FE4A-91FD-BAEB10AF8B10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2959944" y="889686"/>
            <a:ext cx="967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1600" dirty="0"/>
              <a:t>A48</a:t>
            </a:r>
          </a:p>
        </p:txBody>
      </p: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7706841D-1064-DD46-B5F8-FBE0FA14DE87}"/>
              </a:ext>
            </a:extLst>
          </p:cNvPr>
          <p:cNvCxnSpPr/>
          <p:nvPr/>
        </p:nvCxnSpPr>
        <p:spPr>
          <a:xfrm flipH="1">
            <a:off x="5744770" y="2812483"/>
            <a:ext cx="28800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48B551D6-A8DB-754C-ABCD-4ADE866FD6E6}"/>
              </a:ext>
            </a:extLst>
          </p:cNvPr>
          <p:cNvSpPr txBox="1"/>
          <p:nvPr/>
        </p:nvSpPr>
        <p:spPr>
          <a:xfrm>
            <a:off x="5985932" y="2651711"/>
            <a:ext cx="127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PTX3</a:t>
            </a:r>
            <a:r>
              <a:rPr lang="it-IT" sz="1600" dirty="0"/>
              <a:t> </a:t>
            </a:r>
            <a:r>
              <a:rPr lang="it-IT" sz="1600" i="1" dirty="0"/>
              <a:t>8-mer</a:t>
            </a:r>
          </a:p>
        </p:txBody>
      </p: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7BC6656D-B363-EB40-BE47-E91BE1704F70}"/>
              </a:ext>
            </a:extLst>
          </p:cNvPr>
          <p:cNvCxnSpPr/>
          <p:nvPr/>
        </p:nvCxnSpPr>
        <p:spPr>
          <a:xfrm flipH="1">
            <a:off x="5746446" y="3778796"/>
            <a:ext cx="28800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BA7AB7EE-2172-4146-9064-A3E34EDA4664}"/>
              </a:ext>
            </a:extLst>
          </p:cNvPr>
          <p:cNvSpPr txBox="1"/>
          <p:nvPr/>
        </p:nvSpPr>
        <p:spPr>
          <a:xfrm>
            <a:off x="5987608" y="3618024"/>
            <a:ext cx="127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PTX3</a:t>
            </a:r>
            <a:r>
              <a:rPr lang="it-IT" sz="1600" dirty="0"/>
              <a:t> </a:t>
            </a:r>
            <a:r>
              <a:rPr lang="it-IT" sz="1600" i="1" dirty="0"/>
              <a:t>4-mer</a:t>
            </a:r>
          </a:p>
        </p:txBody>
      </p:sp>
      <p:cxnSp>
        <p:nvCxnSpPr>
          <p:cNvPr id="30" name="Straight Connector 3">
            <a:extLst>
              <a:ext uri="{FF2B5EF4-FFF2-40B4-BE49-F238E27FC236}">
                <a16:creationId xmlns:a16="http://schemas.microsoft.com/office/drawing/2014/main" id="{74BBA5D1-C1EF-E442-9B3D-97F4BD1B173F}"/>
              </a:ext>
            </a:extLst>
          </p:cNvPr>
          <p:cNvCxnSpPr/>
          <p:nvPr/>
        </p:nvCxnSpPr>
        <p:spPr bwMode="auto">
          <a:xfrm>
            <a:off x="2213743" y="5161887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8">
            <a:extLst>
              <a:ext uri="{FF2B5EF4-FFF2-40B4-BE49-F238E27FC236}">
                <a16:creationId xmlns:a16="http://schemas.microsoft.com/office/drawing/2014/main" id="{727607D5-ACD4-9E4E-9E69-F423C3398A27}"/>
              </a:ext>
            </a:extLst>
          </p:cNvPr>
          <p:cNvCxnSpPr/>
          <p:nvPr/>
        </p:nvCxnSpPr>
        <p:spPr bwMode="auto">
          <a:xfrm>
            <a:off x="2213743" y="4603657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9">
            <a:extLst>
              <a:ext uri="{FF2B5EF4-FFF2-40B4-BE49-F238E27FC236}">
                <a16:creationId xmlns:a16="http://schemas.microsoft.com/office/drawing/2014/main" id="{BF631F69-A391-2546-80C0-53F751C3B203}"/>
              </a:ext>
            </a:extLst>
          </p:cNvPr>
          <p:cNvCxnSpPr/>
          <p:nvPr/>
        </p:nvCxnSpPr>
        <p:spPr bwMode="auto">
          <a:xfrm>
            <a:off x="2213743" y="4298857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10">
            <a:extLst>
              <a:ext uri="{FF2B5EF4-FFF2-40B4-BE49-F238E27FC236}">
                <a16:creationId xmlns:a16="http://schemas.microsoft.com/office/drawing/2014/main" id="{8C0586F1-04C0-DA4C-9807-2E1BF21DD458}"/>
              </a:ext>
            </a:extLst>
          </p:cNvPr>
          <p:cNvCxnSpPr/>
          <p:nvPr/>
        </p:nvCxnSpPr>
        <p:spPr bwMode="auto">
          <a:xfrm>
            <a:off x="2213743" y="3841657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11">
            <a:extLst>
              <a:ext uri="{FF2B5EF4-FFF2-40B4-BE49-F238E27FC236}">
                <a16:creationId xmlns:a16="http://schemas.microsoft.com/office/drawing/2014/main" id="{FC5B87A2-AE5E-8D4A-B2B2-A9453DAE4CFB}"/>
              </a:ext>
            </a:extLst>
          </p:cNvPr>
          <p:cNvCxnSpPr/>
          <p:nvPr/>
        </p:nvCxnSpPr>
        <p:spPr bwMode="auto">
          <a:xfrm>
            <a:off x="2213743" y="3161190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12">
            <a:extLst>
              <a:ext uri="{FF2B5EF4-FFF2-40B4-BE49-F238E27FC236}">
                <a16:creationId xmlns:a16="http://schemas.microsoft.com/office/drawing/2014/main" id="{EEEDDB24-E718-CF4B-985A-930836E7B7C0}"/>
              </a:ext>
            </a:extLst>
          </p:cNvPr>
          <p:cNvCxnSpPr/>
          <p:nvPr/>
        </p:nvCxnSpPr>
        <p:spPr bwMode="auto">
          <a:xfrm>
            <a:off x="2213743" y="3008790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4">
            <a:extLst>
              <a:ext uri="{FF2B5EF4-FFF2-40B4-BE49-F238E27FC236}">
                <a16:creationId xmlns:a16="http://schemas.microsoft.com/office/drawing/2014/main" id="{5751C5C6-AE0A-504C-AF22-AE90C4EE38D1}"/>
              </a:ext>
            </a:extLst>
          </p:cNvPr>
          <p:cNvCxnSpPr/>
          <p:nvPr/>
        </p:nvCxnSpPr>
        <p:spPr bwMode="auto">
          <a:xfrm>
            <a:off x="2213743" y="2475390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15">
            <a:extLst>
              <a:ext uri="{FF2B5EF4-FFF2-40B4-BE49-F238E27FC236}">
                <a16:creationId xmlns:a16="http://schemas.microsoft.com/office/drawing/2014/main" id="{4ED091F1-D21C-A64C-9277-EB180276F0A2}"/>
              </a:ext>
            </a:extLst>
          </p:cNvPr>
          <p:cNvCxnSpPr/>
          <p:nvPr/>
        </p:nvCxnSpPr>
        <p:spPr bwMode="auto">
          <a:xfrm>
            <a:off x="2213743" y="5619087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16">
            <a:extLst>
              <a:ext uri="{FF2B5EF4-FFF2-40B4-BE49-F238E27FC236}">
                <a16:creationId xmlns:a16="http://schemas.microsoft.com/office/drawing/2014/main" id="{BF4DD809-E574-0645-B304-2281B17A5838}"/>
              </a:ext>
            </a:extLst>
          </p:cNvPr>
          <p:cNvCxnSpPr/>
          <p:nvPr/>
        </p:nvCxnSpPr>
        <p:spPr bwMode="auto">
          <a:xfrm>
            <a:off x="2213743" y="6076288"/>
            <a:ext cx="28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4">
            <a:extLst>
              <a:ext uri="{FF2B5EF4-FFF2-40B4-BE49-F238E27FC236}">
                <a16:creationId xmlns:a16="http://schemas.microsoft.com/office/drawing/2014/main" id="{ABC275CD-22CC-844F-82BD-BD07FD46E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2288621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500</a:t>
            </a:r>
          </a:p>
        </p:txBody>
      </p:sp>
      <p:sp>
        <p:nvSpPr>
          <p:cNvPr id="40" name="TextBox 19">
            <a:extLst>
              <a:ext uri="{FF2B5EF4-FFF2-40B4-BE49-F238E27FC236}">
                <a16:creationId xmlns:a16="http://schemas.microsoft.com/office/drawing/2014/main" id="{8938BA98-58F8-A340-9F5C-CF775A5EB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2791933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290</a:t>
            </a:r>
          </a:p>
        </p:txBody>
      </p:sp>
      <p:sp>
        <p:nvSpPr>
          <p:cNvPr id="41" name="TextBox 20">
            <a:extLst>
              <a:ext uri="{FF2B5EF4-FFF2-40B4-BE49-F238E27FC236}">
                <a16:creationId xmlns:a16="http://schemas.microsoft.com/office/drawing/2014/main" id="{CF775CFC-0DBE-2E4F-A517-DD18420CA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3020560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240</a:t>
            </a:r>
          </a:p>
        </p:txBody>
      </p:sp>
      <p:sp>
        <p:nvSpPr>
          <p:cNvPr id="42" name="TextBox 21">
            <a:extLst>
              <a:ext uri="{FF2B5EF4-FFF2-40B4-BE49-F238E27FC236}">
                <a16:creationId xmlns:a16="http://schemas.microsoft.com/office/drawing/2014/main" id="{02649B16-5579-CA4C-BED2-88BDFA9E0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3655072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160</a:t>
            </a:r>
          </a:p>
        </p:txBody>
      </p:sp>
      <p:sp>
        <p:nvSpPr>
          <p:cNvPr id="43" name="TextBox 22">
            <a:extLst>
              <a:ext uri="{FF2B5EF4-FFF2-40B4-BE49-F238E27FC236}">
                <a16:creationId xmlns:a16="http://schemas.microsoft.com/office/drawing/2014/main" id="{A9121F52-DE4D-4B49-9E39-B3F2B8AA2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4069875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116</a:t>
            </a:r>
          </a:p>
        </p:txBody>
      </p:sp>
      <p:sp>
        <p:nvSpPr>
          <p:cNvPr id="44" name="TextBox 23">
            <a:extLst>
              <a:ext uri="{FF2B5EF4-FFF2-40B4-BE49-F238E27FC236}">
                <a16:creationId xmlns:a16="http://schemas.microsoft.com/office/drawing/2014/main" id="{79F1DD45-E54E-534A-A981-5F1F2AD28B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4417163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97</a:t>
            </a:r>
          </a:p>
        </p:txBody>
      </p:sp>
      <p:sp>
        <p:nvSpPr>
          <p:cNvPr id="45" name="TextBox 24">
            <a:extLst>
              <a:ext uri="{FF2B5EF4-FFF2-40B4-BE49-F238E27FC236}">
                <a16:creationId xmlns:a16="http://schemas.microsoft.com/office/drawing/2014/main" id="{8C568E1E-8FC7-2B4B-97CC-029D6790B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4975465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66</a:t>
            </a:r>
          </a:p>
        </p:txBody>
      </p:sp>
      <p:sp>
        <p:nvSpPr>
          <p:cNvPr id="46" name="TextBox 25">
            <a:extLst>
              <a:ext uri="{FF2B5EF4-FFF2-40B4-BE49-F238E27FC236}">
                <a16:creationId xmlns:a16="http://schemas.microsoft.com/office/drawing/2014/main" id="{0DDAE91C-7E38-CA43-BD4B-510195DAD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5432719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55</a:t>
            </a:r>
          </a:p>
        </p:txBody>
      </p:sp>
      <p:sp>
        <p:nvSpPr>
          <p:cNvPr id="47" name="TextBox 26">
            <a:extLst>
              <a:ext uri="{FF2B5EF4-FFF2-40B4-BE49-F238E27FC236}">
                <a16:creationId xmlns:a16="http://schemas.microsoft.com/office/drawing/2014/main" id="{AA508966-BFB4-5445-B5E5-8D917A5AA2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6014" y="5889984"/>
            <a:ext cx="685824" cy="338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1600" b="1"/>
              <a:t>40</a:t>
            </a:r>
          </a:p>
        </p:txBody>
      </p:sp>
      <p:sp>
        <p:nvSpPr>
          <p:cNvPr id="54" name="TextBox 28">
            <a:extLst>
              <a:ext uri="{FF2B5EF4-FFF2-40B4-BE49-F238E27FC236}">
                <a16:creationId xmlns:a16="http://schemas.microsoft.com/office/drawing/2014/main" id="{3826C8FF-AF96-C24A-A6AA-66A595671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4993" y="1612657"/>
            <a:ext cx="967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sz="2800" b="1" i="1" dirty="0" err="1"/>
              <a:t>kDa</a:t>
            </a:r>
            <a:endParaRPr lang="it-IT" altLang="it-IT" sz="2800" b="1" i="1" dirty="0"/>
          </a:p>
        </p:txBody>
      </p:sp>
      <p:sp>
        <p:nvSpPr>
          <p:cNvPr id="65" name="TextBox 28">
            <a:extLst>
              <a:ext uri="{FF2B5EF4-FFF2-40B4-BE49-F238E27FC236}">
                <a16:creationId xmlns:a16="http://schemas.microsoft.com/office/drawing/2014/main" id="{BBBB1684-388F-FF41-9E8C-1889AE9E5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3549" y="6176348"/>
            <a:ext cx="12119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000" i="1" dirty="0"/>
              <a:t>- DTT</a:t>
            </a:r>
          </a:p>
        </p:txBody>
      </p:sp>
      <p:sp>
        <p:nvSpPr>
          <p:cNvPr id="4" name="Parentesi quadra chiusa 3">
            <a:extLst>
              <a:ext uri="{FF2B5EF4-FFF2-40B4-BE49-F238E27FC236}">
                <a16:creationId xmlns:a16="http://schemas.microsoft.com/office/drawing/2014/main" id="{95A9E79C-224F-784F-AA13-EB7822F04A1F}"/>
              </a:ext>
            </a:extLst>
          </p:cNvPr>
          <p:cNvSpPr/>
          <p:nvPr/>
        </p:nvSpPr>
        <p:spPr>
          <a:xfrm rot="16200000">
            <a:off x="4552950" y="984250"/>
            <a:ext cx="152400" cy="647700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TextBox 28">
            <a:extLst>
              <a:ext uri="{FF2B5EF4-FFF2-40B4-BE49-F238E27FC236}">
                <a16:creationId xmlns:a16="http://schemas.microsoft.com/office/drawing/2014/main" id="{55076749-102E-5649-B4C4-E01C19487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9800" y="1810493"/>
            <a:ext cx="33274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it-IT" altLang="it-IT" sz="2000" dirty="0" err="1"/>
              <a:t>Key</a:t>
            </a:r>
            <a:endParaRPr lang="it-IT" altLang="it-IT" sz="2000" dirty="0"/>
          </a:p>
          <a:p>
            <a:pPr algn="just" eaLnBrk="1" hangingPunct="1"/>
            <a:endParaRPr lang="it-IT" altLang="it-IT" sz="2000" dirty="0"/>
          </a:p>
          <a:p>
            <a:pPr algn="just" eaLnBrk="1" hangingPunct="1"/>
            <a:r>
              <a:rPr lang="it-IT" altLang="it-IT" sz="1400" dirty="0"/>
              <a:t>A48: </a:t>
            </a:r>
            <a:r>
              <a:rPr lang="it-IT" altLang="it-IT" sz="1400" dirty="0" err="1"/>
              <a:t>recombinant</a:t>
            </a:r>
            <a:r>
              <a:rPr lang="it-IT" altLang="it-IT" sz="1400" dirty="0"/>
              <a:t> A48 human PTX3 </a:t>
            </a:r>
            <a:r>
              <a:rPr lang="it-IT" altLang="it-IT" sz="1400" dirty="0" err="1"/>
              <a:t>protein</a:t>
            </a:r>
            <a:r>
              <a:rPr lang="it-IT" altLang="it-IT" sz="1400" dirty="0"/>
              <a:t> from HEK293 </a:t>
            </a:r>
            <a:r>
              <a:rPr lang="it-IT" altLang="it-IT" sz="1400" dirty="0" err="1"/>
              <a:t>cells</a:t>
            </a:r>
            <a:endParaRPr lang="it-IT" altLang="it-IT" sz="1400" dirty="0"/>
          </a:p>
          <a:p>
            <a:pPr algn="just" eaLnBrk="1" hangingPunct="1"/>
            <a:endParaRPr lang="it-IT" altLang="it-IT" sz="1400" dirty="0"/>
          </a:p>
          <a:p>
            <a:pPr algn="just" eaLnBrk="1" hangingPunct="1"/>
            <a:r>
              <a:rPr lang="it-IT" altLang="it-IT" sz="1400" dirty="0"/>
              <a:t>D48: </a:t>
            </a:r>
            <a:r>
              <a:rPr lang="it-IT" altLang="it-IT" sz="1400" dirty="0" err="1"/>
              <a:t>recombinant</a:t>
            </a:r>
            <a:r>
              <a:rPr lang="it-IT" altLang="it-IT" sz="1400" dirty="0"/>
              <a:t> D48 human PTX3 </a:t>
            </a:r>
            <a:r>
              <a:rPr lang="it-IT" altLang="it-IT" sz="1400" dirty="0" err="1"/>
              <a:t>protein</a:t>
            </a:r>
            <a:r>
              <a:rPr lang="it-IT" altLang="it-IT" sz="1400" dirty="0"/>
              <a:t> from HEK293 </a:t>
            </a:r>
            <a:r>
              <a:rPr lang="it-IT" altLang="it-IT" sz="1400" dirty="0" err="1"/>
              <a:t>cells</a:t>
            </a:r>
            <a:endParaRPr lang="it-IT" altLang="it-IT" sz="1400" dirty="0"/>
          </a:p>
          <a:p>
            <a:pPr algn="just" eaLnBrk="1" hangingPunct="1"/>
            <a:endParaRPr lang="it-IT" altLang="it-IT" sz="1400" dirty="0"/>
          </a:p>
          <a:p>
            <a:pPr algn="just" eaLnBrk="1" hangingPunct="1"/>
            <a:r>
              <a:rPr lang="it-IT" altLang="it-IT" sz="1400" dirty="0"/>
              <a:t>CHO: </a:t>
            </a:r>
            <a:r>
              <a:rPr lang="it-IT" altLang="it-IT" sz="1400" dirty="0" err="1"/>
              <a:t>recombinant</a:t>
            </a:r>
            <a:r>
              <a:rPr lang="it-IT" altLang="it-IT" sz="1400" dirty="0"/>
              <a:t> PTX3 human </a:t>
            </a:r>
            <a:r>
              <a:rPr lang="it-IT" altLang="it-IT" sz="1400" dirty="0" err="1"/>
              <a:t>protein</a:t>
            </a:r>
            <a:r>
              <a:rPr lang="it-IT" altLang="it-IT" sz="1400" dirty="0"/>
              <a:t> (D48) from CHO </a:t>
            </a:r>
            <a:r>
              <a:rPr lang="it-IT" altLang="it-IT" sz="1400" dirty="0" err="1"/>
              <a:t>cells</a:t>
            </a:r>
            <a:r>
              <a:rPr lang="it-IT" altLang="it-IT" sz="1400" dirty="0"/>
              <a:t> (</a:t>
            </a:r>
            <a:r>
              <a:rPr lang="it-IT" altLang="it-IT" sz="1400" dirty="0" err="1"/>
              <a:t>see</a:t>
            </a:r>
            <a:r>
              <a:rPr lang="it-IT" altLang="it-IT" sz="1400" dirty="0"/>
              <a:t> Bottazzi et al, </a:t>
            </a:r>
            <a:r>
              <a:rPr lang="it-IT" altLang="it-IT" sz="1400" dirty="0" err="1"/>
              <a:t>J</a:t>
            </a:r>
            <a:r>
              <a:rPr lang="it-IT" altLang="it-IT" sz="1400" dirty="0"/>
              <a:t> </a:t>
            </a:r>
            <a:r>
              <a:rPr lang="it-IT" altLang="it-IT" sz="1400" dirty="0" err="1"/>
              <a:t>Biol</a:t>
            </a:r>
            <a:r>
              <a:rPr lang="it-IT" altLang="it-IT" sz="1400" dirty="0"/>
              <a:t> </a:t>
            </a:r>
            <a:r>
              <a:rPr lang="it-IT" altLang="it-IT" sz="1400" dirty="0" err="1"/>
              <a:t>Chem</a:t>
            </a:r>
            <a:r>
              <a:rPr lang="it-IT" altLang="it-IT" sz="1400" dirty="0"/>
              <a:t>. 1997;272: 32817–32823). </a:t>
            </a:r>
            <a:r>
              <a:rPr lang="it-IT" altLang="it-IT" sz="1400" dirty="0" err="1"/>
              <a:t>This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recombinant</a:t>
            </a:r>
            <a:r>
              <a:rPr lang="it-IT" altLang="it-IT" sz="1400" dirty="0"/>
              <a:t> </a:t>
            </a:r>
            <a:r>
              <a:rPr lang="it-IT" altLang="it-IT" sz="1400" dirty="0" err="1"/>
              <a:t>form</a:t>
            </a:r>
            <a:r>
              <a:rPr lang="it-IT" altLang="it-IT" sz="1400" dirty="0"/>
              <a:t> of the </a:t>
            </a:r>
            <a:r>
              <a:rPr lang="it-IT" altLang="it-IT" sz="1400" dirty="0" err="1"/>
              <a:t>protein</a:t>
            </a:r>
            <a:r>
              <a:rPr lang="it-IT" altLang="it-IT" sz="1400" dirty="0"/>
              <a:t> </a:t>
            </a:r>
            <a:r>
              <a:rPr lang="it-IT" altLang="it-IT" sz="1400" dirty="0" err="1"/>
              <a:t>was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used</a:t>
            </a:r>
            <a:r>
              <a:rPr lang="it-IT" altLang="it-IT" sz="1400" dirty="0"/>
              <a:t> in </a:t>
            </a:r>
            <a:r>
              <a:rPr lang="it-IT" altLang="it-IT" sz="1400" dirty="0" err="1"/>
              <a:t>this</a:t>
            </a:r>
            <a:r>
              <a:rPr lang="it-IT" altLang="it-IT" sz="1400" dirty="0"/>
              <a:t> SDS-PAGE </a:t>
            </a:r>
            <a:r>
              <a:rPr lang="it-IT" altLang="it-IT" sz="1400" dirty="0" err="1"/>
              <a:t>analysis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as</a:t>
            </a:r>
            <a:r>
              <a:rPr lang="it-IT" altLang="it-IT" sz="1400" dirty="0"/>
              <a:t> </a:t>
            </a:r>
            <a:r>
              <a:rPr lang="it-IT" altLang="it-IT" sz="1400" dirty="0" err="1"/>
              <a:t>reference</a:t>
            </a:r>
            <a:r>
              <a:rPr lang="it-IT" altLang="it-IT" sz="1400" dirty="0"/>
              <a:t> </a:t>
            </a:r>
            <a:r>
              <a:rPr lang="it-IT" altLang="it-IT" sz="1400" dirty="0" err="1"/>
              <a:t>material</a:t>
            </a:r>
            <a:r>
              <a:rPr lang="it-IT" altLang="it-IT" sz="1400" dirty="0"/>
              <a:t> (2 </a:t>
            </a:r>
            <a:r>
              <a:rPr lang="it-IT" altLang="it-IT" sz="1400" dirty="0" err="1"/>
              <a:t>lanes</a:t>
            </a:r>
            <a:r>
              <a:rPr lang="it-IT" altLang="it-IT" sz="1400" dirty="0"/>
              <a:t>).</a:t>
            </a:r>
          </a:p>
        </p:txBody>
      </p:sp>
      <p:sp>
        <p:nvSpPr>
          <p:cNvPr id="73" name="TextBox 28">
            <a:extLst>
              <a:ext uri="{FF2B5EF4-FFF2-40B4-BE49-F238E27FC236}">
                <a16:creationId xmlns:a16="http://schemas.microsoft.com/office/drawing/2014/main" id="{99423D4C-4C20-3140-82FE-0E4653E18516}"/>
              </a:ext>
            </a:extLst>
          </p:cNvPr>
          <p:cNvSpPr txBox="1">
            <a:spLocks noChangeArrowheads="1"/>
          </p:cNvSpPr>
          <p:nvPr/>
        </p:nvSpPr>
        <p:spPr bwMode="auto">
          <a:xfrm rot="19200000">
            <a:off x="2551261" y="707066"/>
            <a:ext cx="13038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/>
              <a:t>MW </a:t>
            </a:r>
            <a:r>
              <a:rPr lang="it-IT" altLang="it-IT" sz="1400" dirty="0" err="1"/>
              <a:t>markers</a:t>
            </a:r>
            <a:endParaRPr lang="it-IT" altLang="it-IT" sz="1400" dirty="0"/>
          </a:p>
        </p:txBody>
      </p:sp>
      <p:sp>
        <p:nvSpPr>
          <p:cNvPr id="74" name="TextBox 28">
            <a:extLst>
              <a:ext uri="{FF2B5EF4-FFF2-40B4-BE49-F238E27FC236}">
                <a16:creationId xmlns:a16="http://schemas.microsoft.com/office/drawing/2014/main" id="{1FDBEE88-10B1-FD48-9A61-21ABDD82D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543" y="927787"/>
            <a:ext cx="9672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1600" dirty="0"/>
              <a:t>CHO</a:t>
            </a:r>
          </a:p>
        </p:txBody>
      </p:sp>
      <p:sp>
        <p:nvSpPr>
          <p:cNvPr id="75" name="TextBox 28">
            <a:extLst>
              <a:ext uri="{FF2B5EF4-FFF2-40B4-BE49-F238E27FC236}">
                <a16:creationId xmlns:a16="http://schemas.microsoft.com/office/drawing/2014/main" id="{88A3210E-0F71-BD4D-B330-93490ED08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3500"/>
            <a:ext cx="9448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000" dirty="0"/>
              <a:t>SDS-PAGE </a:t>
            </a:r>
            <a:r>
              <a:rPr lang="it-IT" altLang="it-IT" sz="2000" dirty="0" err="1"/>
              <a:t>analysis</a:t>
            </a:r>
            <a:r>
              <a:rPr lang="it-IT" altLang="it-IT" sz="2000" dirty="0"/>
              <a:t> of the A48 and D48 PTX3 </a:t>
            </a:r>
            <a:r>
              <a:rPr lang="it-IT" altLang="it-IT" sz="2000" dirty="0" err="1"/>
              <a:t>proteins</a:t>
            </a:r>
            <a:r>
              <a:rPr lang="it-IT" altLang="it-IT" sz="2000" dirty="0"/>
              <a:t> in non-</a:t>
            </a:r>
            <a:r>
              <a:rPr lang="it-IT" altLang="it-IT" sz="2000" dirty="0" err="1"/>
              <a:t>reducing</a:t>
            </a:r>
            <a:r>
              <a:rPr lang="it-IT" altLang="it-IT" sz="2000" dirty="0"/>
              <a:t> </a:t>
            </a:r>
            <a:r>
              <a:rPr lang="it-IT" altLang="it-IT" sz="2000" dirty="0" err="1"/>
              <a:t>conditions</a:t>
            </a:r>
            <a:endParaRPr lang="it-IT" altLang="it-IT" sz="2000" dirty="0"/>
          </a:p>
        </p:txBody>
      </p:sp>
    </p:spTree>
    <p:extLst>
      <p:ext uri="{BB962C8B-B14F-4D97-AF65-F5344CB8AC3E}">
        <p14:creationId xmlns:p14="http://schemas.microsoft.com/office/powerpoint/2010/main" val="4266510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242</Words>
  <Application>Microsoft Macintosh PowerPoint</Application>
  <PresentationFormat>Widescreen</PresentationFormat>
  <Paragraphs>56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18</cp:revision>
  <dcterms:created xsi:type="dcterms:W3CDTF">2021-07-19T10:59:48Z</dcterms:created>
  <dcterms:modified xsi:type="dcterms:W3CDTF">2022-04-05T11:32:30Z</dcterms:modified>
</cp:coreProperties>
</file>